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135" r:id="rId1"/>
  </p:sldMasterIdLst>
  <p:sldIdLst>
    <p:sldId id="256" r:id="rId2"/>
    <p:sldId id="257" r:id="rId3"/>
    <p:sldId id="258" r:id="rId4"/>
    <p:sldId id="276" r:id="rId5"/>
    <p:sldId id="267" r:id="rId6"/>
    <p:sldId id="270" r:id="rId7"/>
    <p:sldId id="271" r:id="rId8"/>
    <p:sldId id="272" r:id="rId9"/>
    <p:sldId id="268" r:id="rId10"/>
    <p:sldId id="275" r:id="rId11"/>
    <p:sldId id="259" r:id="rId12"/>
    <p:sldId id="269" r:id="rId13"/>
    <p:sldId id="264" r:id="rId14"/>
    <p:sldId id="274" r:id="rId15"/>
    <p:sldId id="277" r:id="rId16"/>
    <p:sldId id="273" r:id="rId17"/>
    <p:sldId id="261" r:id="rId18"/>
    <p:sldId id="263" r:id="rId19"/>
    <p:sldId id="266" r:id="rId20"/>
  </p:sldIdLst>
  <p:sldSz cx="12192000" cy="6858000"/>
  <p:notesSz cx="6858000" cy="9144000"/>
  <p:embeddedFontLst>
    <p:embeddedFont>
      <p:font typeface="Century Schoolbook" panose="02040604050505020304" pitchFamily="18" charset="0"/>
      <p:regular r:id="rId21"/>
      <p:bold r:id="rId22"/>
      <p:italic r:id="rId23"/>
      <p:boldItalic r:id="rId24"/>
    </p:embeddedFont>
    <p:embeddedFont>
      <p:font typeface="DX시인과나" panose="02020600000000000000" pitchFamily="18" charset="-127"/>
      <p:regular r:id="rId25"/>
    </p:embeddedFont>
    <p:embeddedFont>
      <p:font typeface="HY엽서M" panose="02030600000101010101" pitchFamily="18" charset="-127"/>
      <p:regular r:id="rId26"/>
    </p:embeddedFont>
    <p:embeddedFont>
      <p:font typeface="Wingdings 2" panose="05020102010507070707" pitchFamily="18" charset="2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939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802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4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3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126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8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3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2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0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3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7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49BDDFE-7FB5-4E47-B1D7-80920F323C3F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D5266866-E1C2-4984-9EF8-D441AF1A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88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2B183-4717-4CAC-88B9-9022A8520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217383"/>
            <a:ext cx="9418320" cy="1402241"/>
          </a:xfrm>
        </p:spPr>
        <p:txBody>
          <a:bodyPr/>
          <a:lstStyle/>
          <a:p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Our Walkie Talkie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24C8AB-9EE5-479A-B75E-AA03D37C9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051889"/>
            <a:ext cx="4465828" cy="10668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빅데이터 </a:t>
            </a:r>
            <a:r>
              <a:rPr lang="en-US" altLang="ko-KR" sz="20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20195168 </a:t>
            </a:r>
            <a:r>
              <a:rPr lang="ko-KR" altLang="en-US" sz="2000" dirty="0" err="1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박서정</a:t>
            </a:r>
            <a:r>
              <a:rPr lang="ko-KR" altLang="en-US" sz="20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 대표</a:t>
            </a:r>
            <a:r>
              <a:rPr lang="en-US" altLang="ko-KR" sz="20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빅데이터 </a:t>
            </a:r>
            <a:r>
              <a:rPr lang="en-US" altLang="ko-KR" sz="20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20195188 </a:t>
            </a:r>
            <a:r>
              <a:rPr lang="ko-KR" altLang="en-US" sz="20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송지원</a:t>
            </a:r>
            <a:endParaRPr lang="en-US" altLang="ko-KR" sz="2000" dirty="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sz="2000" dirty="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D510BA-3727-41DA-BCFE-2D6B2AB1FCB6}"/>
              </a:ext>
            </a:extLst>
          </p:cNvPr>
          <p:cNvGrpSpPr/>
          <p:nvPr/>
        </p:nvGrpSpPr>
        <p:grpSpPr>
          <a:xfrm>
            <a:off x="8112299" y="365760"/>
            <a:ext cx="3152601" cy="2179107"/>
            <a:chOff x="7934499" y="365760"/>
            <a:chExt cx="3152601" cy="217910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ADBE0F-A78F-41BE-AD04-AB74E546E1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4499" y="365760"/>
              <a:ext cx="3152601" cy="1958841"/>
              <a:chOff x="6766099" y="0"/>
              <a:chExt cx="3914093" cy="243198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008027E-CFDB-4E9F-823E-ABD43E11B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43844" y1="50226" x2="43243" y2="50526"/>
                            <a14:foregroundMark x1="43243" y1="50075" x2="41441" y2="48722"/>
                            <a14:foregroundMark x1="38438" y1="46316" x2="38438" y2="46316"/>
                            <a14:foregroundMark x1="38589" y1="45865" x2="40841" y2="45865"/>
                            <a14:foregroundMark x1="42042" y1="45865" x2="42042" y2="45865"/>
                            <a14:foregroundMark x1="42943" y1="45865" x2="42943" y2="45865"/>
                            <a14:foregroundMark x1="60811" y1="41654" x2="60961" y2="42105"/>
                            <a14:foregroundMark x1="60210" y1="43910" x2="59910" y2="44962"/>
                            <a14:foregroundMark x1="59760" y1="47368" x2="59760" y2="47669"/>
                            <a14:foregroundMark x1="60060" y1="47820" x2="60360" y2="47368"/>
                            <a14:foregroundMark x1="62162" y1="46767" x2="62162" y2="46767"/>
                            <a14:foregroundMark x1="62162" y1="46767" x2="61862" y2="46767"/>
                            <a14:foregroundMark x1="60661" y1="45865" x2="60661" y2="45865"/>
                            <a14:foregroundMark x1="59159" y1="45564" x2="57808" y2="4526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92030" y="47411"/>
                <a:ext cx="2388162" cy="2384576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267F5B0-C762-430D-A921-2165D2A3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463" b="89549" l="9739" r="89549">
                            <a14:foregroundMark x1="53444" y1="47981" x2="32304" y2="48931"/>
                            <a14:foregroundMark x1="32304" y1="48931" x2="35154" y2="47743"/>
                            <a14:foregroundMark x1="38955" y1="49644" x2="38955" y2="49644"/>
                            <a14:foregroundMark x1="40618" y1="50119" x2="40855" y2="53207"/>
                            <a14:foregroundMark x1="40143" y1="51306" x2="40143" y2="51069"/>
                            <a14:foregroundMark x1="39905" y1="50594" x2="39905" y2="50594"/>
                            <a14:foregroundMark x1="39192" y1="51069" x2="39667" y2="51306"/>
                            <a14:foregroundMark x1="57720" y1="50356" x2="58670" y2="50356"/>
                            <a14:foregroundMark x1="61520" y1="50119" x2="61995" y2="50119"/>
                            <a14:foregroundMark x1="63183" y1="50356" x2="61283" y2="50356"/>
                            <a14:foregroundMark x1="59145" y1="50119" x2="59145" y2="50119"/>
                            <a14:foregroundMark x1="59145" y1="50119" x2="59145" y2="50119"/>
                            <a14:foregroundMark x1="44893" y1="8551" x2="44893" y2="8551"/>
                            <a14:foregroundMark x1="44656" y1="8551" x2="43230" y2="9026"/>
                            <a14:foregroundMark x1="40143" y1="9501" x2="40143" y2="9501"/>
                            <a14:foregroundMark x1="42993" y1="8314" x2="45606" y2="7126"/>
                            <a14:foregroundMark x1="47268" y1="6176" x2="47981" y2="5938"/>
                            <a14:foregroundMark x1="48931" y1="5463" x2="48931" y2="5463"/>
                            <a14:foregroundMark x1="38717" y1="84798" x2="38717" y2="84798"/>
                            <a14:foregroundMark x1="38717" y1="85748" x2="38717" y2="85986"/>
                            <a14:foregroundMark x1="37292" y1="87411" x2="36817" y2="87648"/>
                            <a14:foregroundMark x1="36580" y1="87648" x2="36580" y2="87648"/>
                            <a14:foregroundMark x1="36580" y1="87886" x2="36580" y2="88361"/>
                            <a14:foregroundMark x1="36342" y1="89074" x2="36105" y2="8954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66099" y="0"/>
                <a:ext cx="2341499" cy="2341499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9A8CF-64A6-497C-ABC4-838158CD433A}"/>
                </a:ext>
              </a:extLst>
            </p:cNvPr>
            <p:cNvSpPr txBox="1"/>
            <p:nvPr/>
          </p:nvSpPr>
          <p:spPr>
            <a:xfrm>
              <a:off x="9730623" y="2175535"/>
              <a:ext cx="94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CAD14-E759-44F2-9F0C-1AB8CB402B0A}"/>
                </a:ext>
              </a:extLst>
            </p:cNvPr>
            <p:cNvSpPr txBox="1"/>
            <p:nvPr/>
          </p:nvSpPr>
          <p:spPr>
            <a:xfrm>
              <a:off x="8463979" y="2136245"/>
              <a:ext cx="94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server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80176"/>
            <a:ext cx="8553247" cy="911146"/>
          </a:xfrm>
        </p:spPr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구현 시 발생했던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E62-67E1-459C-9947-F8AD3D62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23082"/>
            <a:ext cx="9025128" cy="4269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1. IP 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개념 충돌 및 실현 문제</a:t>
            </a:r>
            <a:endParaRPr lang="en-US" altLang="ko-KR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교내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Wi-Fi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이용해 통신을 시도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“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Hallym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WIFI”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라는 이름의 같은 와이파이에 연결해도 같은 공인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ip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할당 받지 못함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같이 공유할 수 있으며 대역이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192.~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으로 시작하는 와이파이 연결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해결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0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구현 시 발생했던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E62-67E1-459C-9947-F8AD3D62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11022"/>
            <a:ext cx="9025128" cy="41097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2.  </a:t>
            </a:r>
            <a:r>
              <a:rPr lang="ko-KR" altLang="en-US" sz="2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어댑터에 브리지 네트워크 설정 문제</a:t>
            </a:r>
            <a:endParaRPr lang="en-US" altLang="ko-KR" sz="22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highlight>
                  <a:srgbClr val="000080"/>
                </a:highlight>
                <a:latin typeface="DX시인과나" panose="02020600000000000000" pitchFamily="18" charset="-127"/>
                <a:ea typeface="DX시인과나" panose="02020600000000000000" pitchFamily="18" charset="-127"/>
              </a:rPr>
              <a:t>‘</a:t>
            </a:r>
            <a:r>
              <a:rPr lang="ko-KR" altLang="en-US" dirty="0">
                <a:highlight>
                  <a:srgbClr val="000080"/>
                </a:highlight>
                <a:latin typeface="DX시인과나" panose="02020600000000000000" pitchFamily="18" charset="-127"/>
                <a:ea typeface="DX시인과나" panose="02020600000000000000" pitchFamily="18" charset="-127"/>
              </a:rPr>
              <a:t>어댑터에 브리지</a:t>
            </a:r>
            <a:r>
              <a:rPr lang="en-US" altLang="ko-KR" dirty="0">
                <a:highlight>
                  <a:srgbClr val="000080"/>
                </a:highlight>
                <a:latin typeface="DX시인과나" panose="02020600000000000000" pitchFamily="18" charset="-127"/>
                <a:ea typeface="DX시인과나" panose="02020600000000000000" pitchFamily="18" charset="-127"/>
              </a:rPr>
              <a:t>’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라는 네트워크 설정 방법을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통해 가상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머신을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네트워크에 바로 연결 시도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Window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환경에서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oracleVM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에서 네트워크 브리지 연결 설정이 되지 않는 문제가 발생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Mac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환경에서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Parallels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설치하였으나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브리지 연결에 실패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가상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머신을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새로 설치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두 노트북 포맷 등 다양한 방법을 시도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여전히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window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환경에서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oracleVM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 설치가 되지 않음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Window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환경에서는 다른 가상머신 환경인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Vmware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설치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어댑터에 브리지를 설정을 정상적으로 실행하여 소켓 통신에 성공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동일한 대역의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ip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할당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31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구현 시 발생했던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E62-67E1-459C-9947-F8AD3D62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66950"/>
            <a:ext cx="8595360" cy="39131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sz="2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소켓에 담긴 버퍼 사이즈가 둘로 나뉘어 수신</a:t>
            </a:r>
            <a:endParaRPr lang="en-US" altLang="ko-KR" sz="2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소켓 통신으로 파일을 전송할 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보낼 수 있는 </a:t>
            </a:r>
            <a:r>
              <a:rPr lang="ko-KR" altLang="en-US" dirty="0">
                <a:solidFill>
                  <a:srgbClr val="FFFF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최대 용량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 있는 것으로 인지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FFFF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&lt;</a:t>
            </a:r>
            <a:r>
              <a:rPr lang="ko-KR" altLang="en-US" dirty="0">
                <a:solidFill>
                  <a:srgbClr val="FFFF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시도한 해결 방안</a:t>
            </a:r>
            <a:r>
              <a:rPr lang="en-US" altLang="ko-KR" dirty="0">
                <a:solidFill>
                  <a:srgbClr val="FFFF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전송내용을 압축파일로 송수신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(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quicklz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이용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전송내용을 크기에 알맞게 잘라서 송수신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압축파일로 전송을 시도 했을 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highlight>
                  <a:srgbClr val="000080"/>
                </a:highlight>
                <a:latin typeface="DX시인과나" panose="02020600000000000000" pitchFamily="18" charset="-127"/>
                <a:ea typeface="DX시인과나" panose="02020600000000000000" pitchFamily="18" charset="-127"/>
              </a:rPr>
              <a:t>Core dump, Aborted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등의 오류가 발생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번 해결방안을 시도 했을 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합쳐준 파일이 재생이 되지 않음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번 해결방안을 시도 했을 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파일이 기하급수적으로 커짐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32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구현 시 발생했던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E62-67E1-459C-9947-F8AD3D62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49" y="2305050"/>
            <a:ext cx="6925783" cy="3875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4. 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음성 녹음과 출력 사이의 </a:t>
            </a:r>
            <a:r>
              <a:rPr lang="ko-KR" altLang="en-US" sz="2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블록킹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문제</a:t>
            </a:r>
            <a:endParaRPr lang="en-US" altLang="ko-KR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처음에는 음성파일 버퍼가 쌓이고 쌓여서 한 </a:t>
            </a:r>
            <a:r>
              <a:rPr lang="ko-KR" altLang="en-US" sz="15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텀씩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늦게 송수신 </a:t>
            </a:r>
            <a:endParaRPr lang="en-US" altLang="ko-KR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즉</a:t>
            </a:r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문제점 </a:t>
            </a:r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에서 버퍼 사이즈가 둘로 나뉘는 현상이 원인이 되어</a:t>
            </a:r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  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한 </a:t>
            </a:r>
            <a:r>
              <a:rPr lang="ko-KR" altLang="en-US" sz="15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텀씩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늦게 통신이 됨을 확인</a:t>
            </a:r>
            <a:endParaRPr lang="en-US" altLang="ko-KR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코드 중간 내부에 반복문에 </a:t>
            </a:r>
            <a:r>
              <a:rPr lang="en-US" altLang="ko-KR" sz="15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printf</a:t>
            </a:r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구문 디버깅을 하며 순서를 확인</a:t>
            </a:r>
            <a:endParaRPr lang="en-US" altLang="ko-KR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클라이언트에서 녹음과 출력사이의 순서 동기화가 진행되지 않음을 확인</a:t>
            </a:r>
            <a:endParaRPr lang="en-US" altLang="ko-KR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‘s’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키 값과 명시적 </a:t>
            </a:r>
            <a:r>
              <a:rPr lang="ko-KR" altLang="en-US" sz="15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블록킹을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통해 반복문의 순서를 제어</a:t>
            </a:r>
            <a:endParaRPr lang="en-US" altLang="ko-KR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44E4CD-B753-455C-A352-AC2483063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77" y="2305050"/>
            <a:ext cx="2843807" cy="1545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9CD48A-DC88-4CAE-8237-042DB355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977" y="4800069"/>
            <a:ext cx="2949906" cy="1492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695D0D-A709-4360-B339-F8DE20C23A01}"/>
              </a:ext>
            </a:extLst>
          </p:cNvPr>
          <p:cNvSpPr txBox="1"/>
          <p:nvPr/>
        </p:nvSpPr>
        <p:spPr>
          <a:xfrm>
            <a:off x="8822757" y="1928956"/>
            <a:ext cx="19462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&lt;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의도한 통신 순서</a:t>
            </a:r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&gt;</a:t>
            </a:r>
            <a:endParaRPr lang="ko-KR" altLang="en-US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A98B3-670A-41F5-8DF3-4A7BAD7D8D19}"/>
              </a:ext>
            </a:extLst>
          </p:cNvPr>
          <p:cNvSpPr txBox="1"/>
          <p:nvPr/>
        </p:nvSpPr>
        <p:spPr>
          <a:xfrm>
            <a:off x="8822757" y="4401781"/>
            <a:ext cx="19462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&lt;</a:t>
            </a:r>
            <a:r>
              <a:rPr lang="ko-KR" altLang="en-US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실제 통신 순서</a:t>
            </a:r>
            <a:r>
              <a:rPr lang="en-US" altLang="ko-KR" sz="1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&gt;</a:t>
            </a:r>
            <a:endParaRPr lang="ko-KR" altLang="en-US" sz="1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68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문제점 영상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#1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4" name="KakaoTalk_20211205_152651724">
            <a:hlinkClick r:id="" action="ppaction://media"/>
            <a:extLst>
              <a:ext uri="{FF2B5EF4-FFF2-40B4-BE49-F238E27FC236}">
                <a16:creationId xmlns:a16="http://schemas.microsoft.com/office/drawing/2014/main" id="{45C691F7-370A-402D-94D9-85697E3D76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8766" y="1916723"/>
            <a:ext cx="8154468" cy="4575517"/>
          </a:xfrm>
        </p:spPr>
      </p:pic>
    </p:spTree>
    <p:extLst>
      <p:ext uri="{BB962C8B-B14F-4D97-AF65-F5344CB8AC3E}">
        <p14:creationId xmlns:p14="http://schemas.microsoft.com/office/powerpoint/2010/main" val="403776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최종 프로젝트 구현 내용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53FA13C-5471-4F44-8A58-865F32742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2204839"/>
            <a:ext cx="7026275" cy="39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0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주요 구현내용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E62-67E1-459C-9947-F8AD3D62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2273300"/>
            <a:ext cx="10139553" cy="435133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음성을 녹음 및 플레이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	‘s’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키를 입력했을 시에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5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초 동안 녹음이 되어 파일 형태로 저장되도록 구현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파일을 전송 받으면 음악 파일 플레이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입출력 함수를 이용한 파일 송수신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파일 입출력 함수를 사용하여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파일을 전송하고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받음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56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y">
            <a:hlinkClick r:id="" action="ppaction://media"/>
            <a:extLst>
              <a:ext uri="{FF2B5EF4-FFF2-40B4-BE49-F238E27FC236}">
                <a16:creationId xmlns:a16="http://schemas.microsoft.com/office/drawing/2014/main" id="{7E196B8D-36FC-4C5B-855B-ECF1CA6623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1872" y="1310392"/>
            <a:ext cx="8603644" cy="518184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구현 결과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영상 첨부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9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512AE34-FF84-448C-86B3-2998539EF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302" y="2001629"/>
            <a:ext cx="5129598" cy="449061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29" y="214697"/>
            <a:ext cx="9692640" cy="1325562"/>
          </a:xfrm>
        </p:spPr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느낀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D8E42-CA62-4A63-90DB-A75247C3F53E}"/>
              </a:ext>
            </a:extLst>
          </p:cNvPr>
          <p:cNvSpPr txBox="1"/>
          <p:nvPr/>
        </p:nvSpPr>
        <p:spPr>
          <a:xfrm>
            <a:off x="1243919" y="2241117"/>
            <a:ext cx="353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송지원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27046-D334-4895-A973-96D668A9C651}"/>
              </a:ext>
            </a:extLst>
          </p:cNvPr>
          <p:cNvSpPr txBox="1"/>
          <p:nvPr/>
        </p:nvSpPr>
        <p:spPr>
          <a:xfrm>
            <a:off x="850385" y="2828261"/>
            <a:ext cx="432023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저는 이번 프로젝트를 통해서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IP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대한 전반적인 이해와 소켓통신에 대한 이해를 할 수 있었습니다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또한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모색한 문제점에 따라 시도한 해결방안 으로도 크게 내공을 쌓을 수 있었던 것 같습니다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물론 기획한 대로 완성을 하지 못해 아쉬움이 남았지만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이론에 대한 이해가 충실한 상태로 개발을 해야 훨씬 수월할 수 있겠다는 생각을 하였습니다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7B96CF16-E51A-460E-840E-7428146F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983" y="2001629"/>
            <a:ext cx="5129598" cy="4490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03667B-0C50-425A-A92B-BB0075717F41}"/>
              </a:ext>
            </a:extLst>
          </p:cNvPr>
          <p:cNvSpPr txBox="1"/>
          <p:nvPr/>
        </p:nvSpPr>
        <p:spPr>
          <a:xfrm>
            <a:off x="6721712" y="2241117"/>
            <a:ext cx="353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박서정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79281-C7C6-4BC9-A63B-6EA34DA79D3F}"/>
              </a:ext>
            </a:extLst>
          </p:cNvPr>
          <p:cNvSpPr txBox="1"/>
          <p:nvPr/>
        </p:nvSpPr>
        <p:spPr>
          <a:xfrm>
            <a:off x="6328178" y="2849937"/>
            <a:ext cx="432023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이번 프로젝트는 하나의 프로그램이 만들어지기까지 얼마나 많은 시간을 투자해야 하는지를 느끼게 해주었다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특히나 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IP 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주소에 대한 이해가 머리에서 마음 깊숙이 옮겨온 듯한 느낌을 받았다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또한 리눅스의 모든 것은 파일이라는 것을 몸소 느끼며 파일에 대한 이해 하나만 충분히 해도 대부분의 작업은 가능하겠다는 생각을 했다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52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끝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E62-67E1-459C-9947-F8AD3D629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The End</a:t>
            </a:r>
          </a:p>
          <a:p>
            <a:pPr marL="0" indent="0" algn="ctr">
              <a:buNone/>
            </a:pPr>
            <a:r>
              <a:rPr lang="ko-KR" altLang="en-US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감사합니다</a:t>
            </a:r>
            <a:r>
              <a:rPr lang="en-US" altLang="ko-KR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!</a:t>
            </a:r>
          </a:p>
          <a:p>
            <a:pPr marL="0" indent="0" algn="ctr">
              <a:buNone/>
            </a:pPr>
            <a:endParaRPr lang="en-US" altLang="ko-KR" sz="27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 algn="ctr">
              <a:buNone/>
            </a:pPr>
            <a:endParaRPr lang="en-US" altLang="ko-KR" sz="27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27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박서정</a:t>
            </a:r>
            <a:r>
              <a:rPr lang="ko-KR" altLang="en-US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7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github</a:t>
            </a:r>
            <a:r>
              <a:rPr lang="en-US" altLang="ko-KR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:github.com/</a:t>
            </a:r>
            <a:r>
              <a:rPr lang="en-US" altLang="ko-KR" sz="27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seojeongP</a:t>
            </a:r>
            <a:endParaRPr lang="en-US" altLang="ko-KR" sz="27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 algn="ctr">
              <a:buNone/>
            </a:pPr>
            <a:r>
              <a:rPr lang="ko-KR" altLang="en-US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송지원 </a:t>
            </a:r>
            <a:r>
              <a:rPr lang="en-US" altLang="ko-KR" sz="27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gitbub</a:t>
            </a:r>
            <a:r>
              <a:rPr lang="en-US" altLang="ko-KR" sz="27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:github.com/</a:t>
            </a:r>
            <a:r>
              <a:rPr lang="en-US" altLang="ko-KR" sz="27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devjisong</a:t>
            </a:r>
            <a:endParaRPr lang="ko-KR" altLang="en-US" sz="27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478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6BCE1-84DE-40F1-A2E9-CAB7CFA0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72" y="391160"/>
            <a:ext cx="1748028" cy="1325562"/>
          </a:xfrm>
        </p:spPr>
        <p:txBody>
          <a:bodyPr/>
          <a:lstStyle/>
          <a:p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Table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026" name="Picture 2" descr="Motorola T80 TKLR Extreme Walkie Talkie - Yellow/Black | Harvey Norman  Singapore">
            <a:extLst>
              <a:ext uri="{FF2B5EF4-FFF2-40B4-BE49-F238E27FC236}">
                <a16:creationId xmlns:a16="http://schemas.microsoft.com/office/drawing/2014/main" id="{6114AD38-64BC-4D33-98B8-C16474A7A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77" r="38371"/>
          <a:stretch/>
        </p:blipFill>
        <p:spPr bwMode="auto">
          <a:xfrm>
            <a:off x="1856486" y="4045125"/>
            <a:ext cx="1016173" cy="25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ola T80 TKLR Extreme Walkie Talkie - Yellow/Black | Harvey Norman  Singapore">
            <a:extLst>
              <a:ext uri="{FF2B5EF4-FFF2-40B4-BE49-F238E27FC236}">
                <a16:creationId xmlns:a16="http://schemas.microsoft.com/office/drawing/2014/main" id="{B88895A2-A4B8-4F3E-8592-927B8B82F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77" r="38371"/>
          <a:stretch/>
        </p:blipFill>
        <p:spPr bwMode="auto">
          <a:xfrm>
            <a:off x="555539" y="4051299"/>
            <a:ext cx="1016173" cy="25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번개 2">
            <a:extLst>
              <a:ext uri="{FF2B5EF4-FFF2-40B4-BE49-F238E27FC236}">
                <a16:creationId xmlns:a16="http://schemas.microsoft.com/office/drawing/2014/main" id="{4E38E307-A466-492E-9343-1AEAB0D2539D}"/>
              </a:ext>
            </a:extLst>
          </p:cNvPr>
          <p:cNvSpPr/>
          <p:nvPr/>
        </p:nvSpPr>
        <p:spPr>
          <a:xfrm>
            <a:off x="1571712" y="5429725"/>
            <a:ext cx="322755" cy="431203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415093E-EB79-4290-BAAE-35A6782B4A36}"/>
              </a:ext>
            </a:extLst>
          </p:cNvPr>
          <p:cNvSpPr txBox="1">
            <a:spLocks/>
          </p:cNvSpPr>
          <p:nvPr/>
        </p:nvSpPr>
        <p:spPr>
          <a:xfrm>
            <a:off x="4567747" y="1509591"/>
            <a:ext cx="645128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주제 및 구현 계획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팀원 별 역할 분담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사용 방법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구현하는 동안 문제점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최종 프로젝트 구현 내용</a:t>
            </a:r>
          </a:p>
          <a:p>
            <a:pPr marL="457200" lvl="0" indent="-457200" latinLnBrk="1">
              <a:buFont typeface="+mj-lt"/>
              <a:buAutoNum type="arabicPeriod"/>
            </a:pP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느낀 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397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주제 및 구현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E62-67E1-459C-9947-F8AD3D62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8595360" cy="435133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기획한 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sw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: </a:t>
            </a:r>
            <a:r>
              <a:rPr lang="ko-KR" altLang="en-US" sz="20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소켓 통신을 이용한</a:t>
            </a:r>
            <a:r>
              <a:rPr lang="en-US" altLang="ko-KR" sz="20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20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무전기 프로그램 </a:t>
            </a:r>
            <a:r>
              <a:rPr lang="en-US" altLang="ko-KR" sz="20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(Walkie Talkie)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소켓 프로그래밍을 이용한 서버와 클라이언트간 음성 채팅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반이중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통신 방식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(half-duplex)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 목록에서 음악을 선택하고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전송 기능 포하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라즈베리파이를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통해 기기화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AFDDC9-8C87-4ACA-ADC8-00E34464F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4151471"/>
            <a:ext cx="2647950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755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구조도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2165ECB-EEDC-46BC-84DD-AC59F99E0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2078632"/>
            <a:ext cx="7470776" cy="4202312"/>
          </a:xfrm>
        </p:spPr>
      </p:pic>
    </p:spTree>
    <p:extLst>
      <p:ext uri="{BB962C8B-B14F-4D97-AF65-F5344CB8AC3E}">
        <p14:creationId xmlns:p14="http://schemas.microsoft.com/office/powerpoint/2010/main" val="1998212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팀원 별 역할 분담</a:t>
            </a:r>
          </a:p>
        </p:txBody>
      </p:sp>
      <p:pic>
        <p:nvPicPr>
          <p:cNvPr id="4" name="내용 개체 틀 7">
            <a:extLst>
              <a:ext uri="{FF2B5EF4-FFF2-40B4-BE49-F238E27FC236}">
                <a16:creationId xmlns:a16="http://schemas.microsoft.com/office/drawing/2014/main" id="{02E9E4B8-CE45-4377-996D-647419842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842" y="1935010"/>
            <a:ext cx="3504179" cy="4490610"/>
          </a:xfrm>
        </p:spPr>
      </p:pic>
      <p:pic>
        <p:nvPicPr>
          <p:cNvPr id="5" name="내용 개체 틀 7">
            <a:extLst>
              <a:ext uri="{FF2B5EF4-FFF2-40B4-BE49-F238E27FC236}">
                <a16:creationId xmlns:a16="http://schemas.microsoft.com/office/drawing/2014/main" id="{AD3D72C3-1F2A-400C-AC58-12288046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143" y="1935009"/>
            <a:ext cx="3504180" cy="4490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0C74D-076A-4E30-972E-BFF8DB9A102E}"/>
              </a:ext>
            </a:extLst>
          </p:cNvPr>
          <p:cNvSpPr txBox="1"/>
          <p:nvPr/>
        </p:nvSpPr>
        <p:spPr>
          <a:xfrm>
            <a:off x="2709644" y="2155971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송지원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A2AE5-D7A9-4A31-A93A-3CE0867617F2}"/>
              </a:ext>
            </a:extLst>
          </p:cNvPr>
          <p:cNvSpPr txBox="1"/>
          <p:nvPr/>
        </p:nvSpPr>
        <p:spPr>
          <a:xfrm>
            <a:off x="7526328" y="2148980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박서정</a:t>
            </a:r>
            <a:endParaRPr lang="ko-KR" altLang="en-US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5AC0-DD2E-4FF3-9F66-80D397B1D4AF}"/>
              </a:ext>
            </a:extLst>
          </p:cNvPr>
          <p:cNvSpPr txBox="1"/>
          <p:nvPr/>
        </p:nvSpPr>
        <p:spPr>
          <a:xfrm>
            <a:off x="6677398" y="2855636"/>
            <a:ext cx="3137482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서로 다른 노트북 간의 통신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음성 파일 전송 및 수신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음악 파일 전송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음성 파일 수신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thread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Github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readme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작성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1F6AD-24C4-403D-A674-93AD0E6D9E65}"/>
              </a:ext>
            </a:extLst>
          </p:cNvPr>
          <p:cNvSpPr txBox="1"/>
          <p:nvPr/>
        </p:nvSpPr>
        <p:spPr>
          <a:xfrm>
            <a:off x="1903087" y="2855636"/>
            <a:ext cx="3147646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서로 다른 노트북 간의 통신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음성 파일 녹음 및 출력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음성 파일 전송 및 수신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프로그램 종료 절차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발표 자료 제작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77924F-DAC9-4032-A193-570CFAEA3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541" y1="47368" x2="39189" y2="45113"/>
                        <a14:foregroundMark x1="57508" y1="44662" x2="61111" y2="48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6985" y="4799076"/>
            <a:ext cx="1337728" cy="1335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7F61CA-B855-47CC-A09B-06CB95E13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51" b="90024" l="9739" r="89549">
                        <a14:foregroundMark x1="48694" y1="13777" x2="56532" y2="10214"/>
                        <a14:foregroundMark x1="49881" y1="10689" x2="51544" y2="6888"/>
                        <a14:foregroundMark x1="53444" y1="8314" x2="52257" y2="7601"/>
                        <a14:foregroundMark x1="34917" y1="48456" x2="42280" y2="51069"/>
                        <a14:foregroundMark x1="40143" y1="50594" x2="46081" y2="46318"/>
                        <a14:foregroundMark x1="56532" y1="45368" x2="60095" y2="47506"/>
                        <a14:foregroundMark x1="61758" y1="56057" x2="60570" y2="55107"/>
                        <a14:foregroundMark x1="57720" y1="55819" x2="62470" y2="58195"/>
                        <a14:foregroundMark x1="61758" y1="63658" x2="61758" y2="54632"/>
                        <a14:foregroundMark x1="63183" y1="59620" x2="63895" y2="57482"/>
                        <a14:foregroundMark x1="63420" y1="61520" x2="60570" y2="53444"/>
                        <a14:foregroundMark x1="59857" y1="51781" x2="59857" y2="51781"/>
                        <a14:foregroundMark x1="59857" y1="51544" x2="59857" y2="51544"/>
                        <a14:foregroundMark x1="55344" y1="85036" x2="55344" y2="85036"/>
                        <a14:foregroundMark x1="56057" y1="52494" x2="58907" y2="49644"/>
                        <a14:foregroundMark x1="59145" y1="49644" x2="59145" y2="49644"/>
                        <a14:foregroundMark x1="59857" y1="49644" x2="59857" y2="49644"/>
                        <a14:foregroundMark x1="59857" y1="49644" x2="59857" y2="49644"/>
                        <a14:foregroundMark x1="60570" y1="49644" x2="60570" y2="49644"/>
                        <a14:foregroundMark x1="60808" y1="49644" x2="60570" y2="52019"/>
                        <a14:foregroundMark x1="60570" y1="52019" x2="60570" y2="52019"/>
                        <a14:foregroundMark x1="60570" y1="50831" x2="60570" y2="50119"/>
                        <a14:foregroundMark x1="60570" y1="49406" x2="60570" y2="49406"/>
                        <a14:foregroundMark x1="35154" y1="88124" x2="24703" y2="90024"/>
                        <a14:foregroundMark x1="24703" y1="90024" x2="41093" y2="88361"/>
                        <a14:foregroundMark x1="44656" y1="87411" x2="44656" y2="87411"/>
                        <a14:foregroundMark x1="47031" y1="84323" x2="47031" y2="84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8143" y="4868058"/>
            <a:ext cx="1266737" cy="1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회 모임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4EC1317-84CD-4C78-AB4D-1FA011443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9362" y="1529796"/>
            <a:ext cx="5058322" cy="284925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D068A9-2287-4EB3-94F9-6C195872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43" y="2589296"/>
            <a:ext cx="4209551" cy="3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회 모임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49A2F2F-7DE0-4C7B-A499-1493C3E98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236" y="2323749"/>
            <a:ext cx="4522443" cy="339183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22F7B1-09A8-46D1-9ADD-B714375F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23" y="813732"/>
            <a:ext cx="3072199" cy="53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0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회 모임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FC6DAD4-8080-4874-B57D-1D3F0593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477" y="2248251"/>
            <a:ext cx="4442642" cy="3331982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104C0D-BB6F-4F7C-AD75-43310807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32" y="2248251"/>
            <a:ext cx="4442643" cy="3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0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CDDD-45FE-4ECF-BFE0-C4D22495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사용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E62-67E1-459C-9947-F8AD3D62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4969"/>
            <a:ext cx="9182422" cy="435133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각각의 노트북에서 서버 환경과 클라이언트 환경 구축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같은 와이파이 공유기에 접속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네트워크 설정을 어댑터에 브리지로 설정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서버와 클라이언트에 서버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ip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기입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5.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서버를 먼저 실행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6.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클라이언트를 실행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7.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연결이 되면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키로 음성파일 송수신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6407B7-41C7-42FF-9549-3A5BD0EC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9" b="92254" l="4184" r="95547">
                        <a14:foregroundMark x1="48313" y1="61972" x2="55735" y2="65915"/>
                        <a14:foregroundMark x1="53441" y1="34648" x2="45209" y2="51831"/>
                        <a14:foregroundMark x1="45209" y1="51831" x2="39676" y2="49577"/>
                        <a14:foregroundMark x1="40081" y1="39014" x2="49798" y2="57183"/>
                        <a14:foregroundMark x1="50202" y1="52394" x2="50607" y2="56197"/>
                        <a14:foregroundMark x1="47908" y1="56761" x2="47908" y2="56761"/>
                        <a14:foregroundMark x1="43320" y1="57183" x2="43320" y2="57183"/>
                        <a14:foregroundMark x1="42375" y1="41831" x2="43725" y2="40000"/>
                        <a14:foregroundMark x1="46559" y1="37465" x2="46559" y2="37465"/>
                        <a14:foregroundMark x1="46964" y1="37465" x2="46964" y2="37465"/>
                        <a14:foregroundMark x1="42375" y1="35070" x2="42375" y2="36620"/>
                        <a14:foregroundMark x1="42375" y1="36620" x2="42375" y2="36620"/>
                        <a14:foregroundMark x1="45209" y1="35634" x2="47908" y2="35634"/>
                        <a14:foregroundMark x1="56680" y1="40845" x2="50607" y2="59577"/>
                        <a14:foregroundMark x1="47908" y1="61549" x2="45614" y2="62958"/>
                        <a14:foregroundMark x1="42375" y1="60141" x2="42375" y2="60141"/>
                        <a14:foregroundMark x1="42375" y1="59155" x2="42375" y2="59155"/>
                        <a14:foregroundMark x1="44669" y1="50563" x2="44669" y2="50563"/>
                        <a14:foregroundMark x1="39676" y1="53380" x2="38192" y2="59155"/>
                        <a14:foregroundMark x1="39676" y1="59577" x2="42375" y2="60563"/>
                        <a14:foregroundMark x1="44669" y1="60141" x2="46559" y2="61127"/>
                        <a14:foregroundMark x1="50607" y1="64366" x2="52497" y2="66338"/>
                        <a14:foregroundMark x1="55331" y1="67746" x2="55331" y2="67746"/>
                        <a14:foregroundMark x1="62618" y1="56761" x2="62618" y2="55352"/>
                        <a14:foregroundMark x1="62618" y1="50563" x2="62618" y2="50563"/>
                        <a14:foregroundMark x1="62618" y1="58169" x2="62618" y2="63521"/>
                        <a14:foregroundMark x1="65452" y1="50986" x2="58300" y2="51690"/>
                        <a14:foregroundMark x1="58300" y1="48873" x2="58300" y2="48873"/>
                        <a14:foregroundMark x1="58435" y1="48873" x2="60054" y2="50563"/>
                        <a14:foregroundMark x1="61943" y1="52676" x2="59244" y2="56761"/>
                        <a14:foregroundMark x1="56005" y1="57465" x2="55735" y2="55493"/>
                        <a14:foregroundMark x1="56005" y1="44085" x2="56005" y2="44085"/>
                        <a14:foregroundMark x1="57625" y1="48592" x2="54116" y2="61127"/>
                        <a14:foregroundMark x1="51417" y1="62958" x2="49933" y2="65634"/>
                        <a14:foregroundMark x1="47638" y1="64366" x2="45344" y2="65352"/>
                        <a14:foregroundMark x1="43590" y1="64366" x2="42645" y2="66761"/>
                        <a14:foregroundMark x1="47638" y1="72817" x2="47503" y2="74507"/>
                        <a14:foregroundMark x1="45614" y1="77183" x2="44669" y2="78873"/>
                        <a14:foregroundMark x1="44399" y1="79577" x2="44399" y2="79577"/>
                        <a14:foregroundMark x1="43320" y1="79577" x2="40486" y2="79718"/>
                        <a14:foregroundMark x1="41430" y1="72113" x2="42645" y2="70845"/>
                        <a14:foregroundMark x1="43050" y1="70704" x2="40756" y2="75211"/>
                        <a14:foregroundMark x1="40486" y1="72817" x2="42105" y2="73521"/>
                        <a14:foregroundMark x1="44399" y1="74225" x2="45614" y2="75634"/>
                        <a14:foregroundMark x1="51417" y1="72817" x2="52092" y2="73521"/>
                        <a14:foregroundMark x1="54521" y1="71127" x2="49123" y2="77606"/>
                        <a14:foregroundMark x1="45209" y1="80704" x2="45344" y2="80000"/>
                        <a14:foregroundMark x1="53441" y1="72535" x2="53711" y2="74789"/>
                        <a14:foregroundMark x1="52497" y1="77887" x2="53441" y2="75915"/>
                        <a14:foregroundMark x1="54791" y1="71408" x2="55061" y2="74085"/>
                        <a14:foregroundMark x1="56815" y1="72817" x2="56410" y2="77887"/>
                        <a14:foregroundMark x1="58300" y1="64225" x2="61269" y2="77324"/>
                        <a14:foregroundMark x1="61673" y1="75915" x2="48583" y2="78028"/>
                        <a14:foregroundMark x1="51147" y1="79296" x2="50607" y2="79014"/>
                        <a14:foregroundMark x1="52901" y1="85775" x2="52497" y2="87465"/>
                        <a14:foregroundMark x1="51147" y1="88451" x2="49528" y2="90282"/>
                        <a14:foregroundMark x1="48178" y1="89859" x2="46289" y2="89437"/>
                        <a14:foregroundMark x1="45614" y1="86056" x2="45614" y2="85352"/>
                        <a14:foregroundMark x1="49528" y1="82958" x2="51147" y2="82958"/>
                        <a14:foregroundMark x1="52901" y1="82958" x2="52901" y2="82958"/>
                        <a14:foregroundMark x1="41296" y1="84366" x2="41026" y2="85070"/>
                        <a14:foregroundMark x1="44265" y1="82958" x2="49123" y2="83099"/>
                        <a14:foregroundMark x1="49528" y1="83380" x2="48853" y2="84789"/>
                        <a14:foregroundMark x1="48583" y1="87465" x2="49258" y2="87746"/>
                        <a14:foregroundMark x1="56005" y1="86479" x2="49123" y2="91127"/>
                        <a14:foregroundMark x1="47503" y1="91268" x2="46559" y2="92535"/>
                        <a14:foregroundMark x1="43050" y1="92676" x2="43050" y2="92676"/>
                        <a14:foregroundMark x1="43725" y1="91268" x2="46019" y2="91831"/>
                        <a14:foregroundMark x1="14845" y1="66056" x2="14845" y2="66056"/>
                        <a14:foregroundMark x1="13900" y1="66056" x2="12955" y2="66620"/>
                        <a14:foregroundMark x1="9717" y1="66761" x2="9717" y2="66761"/>
                        <a14:foregroundMark x1="7827" y1="65634" x2="7827" y2="65634"/>
                        <a14:foregroundMark x1="7422" y1="64225" x2="9042" y2="63662"/>
                        <a14:foregroundMark x1="11066" y1="63239" x2="9987" y2="64366"/>
                        <a14:foregroundMark x1="8367" y1="64366" x2="7692" y2="64930"/>
                        <a14:foregroundMark x1="7018" y1="65070" x2="7018" y2="65070"/>
                        <a14:foregroundMark x1="4858" y1="65634" x2="4858" y2="65634"/>
                        <a14:foregroundMark x1="4723" y1="65634" x2="4723" y2="65634"/>
                        <a14:foregroundMark x1="4723" y1="64930" x2="4723" y2="64930"/>
                        <a14:foregroundMark x1="4723" y1="64366" x2="4723" y2="64366"/>
                        <a14:foregroundMark x1="10931" y1="63239" x2="16194" y2="63239"/>
                        <a14:foregroundMark x1="59379" y1="64648" x2="58435" y2="66056"/>
                        <a14:foregroundMark x1="54791" y1="67042" x2="66262" y2="67606"/>
                        <a14:foregroundMark x1="76248" y1="67606" x2="76248" y2="67606"/>
                        <a14:foregroundMark x1="79622" y1="65070" x2="81511" y2="64366"/>
                        <a14:foregroundMark x1="86775" y1="63662" x2="86775" y2="63662"/>
                        <a14:foregroundMark x1="87179" y1="63662" x2="87179" y2="63662"/>
                        <a14:foregroundMark x1="88124" y1="63239" x2="88124" y2="63239"/>
                        <a14:foregroundMark x1="88664" y1="62958" x2="80837" y2="64225"/>
                        <a14:foregroundMark x1="80567" y1="64225" x2="81781" y2="65634"/>
                        <a14:foregroundMark x1="86370" y1="64930" x2="87179" y2="64930"/>
                        <a14:foregroundMark x1="89339" y1="64366" x2="89339" y2="64366"/>
                        <a14:foregroundMark x1="92713" y1="63239" x2="92713" y2="63239"/>
                        <a14:foregroundMark x1="93387" y1="62254" x2="93387" y2="62254"/>
                        <a14:foregroundMark x1="94197" y1="61549" x2="93387" y2="61972"/>
                        <a14:foregroundMark x1="93252" y1="61972" x2="93927" y2="61972"/>
                        <a14:foregroundMark x1="95277" y1="61972" x2="95277" y2="61972"/>
                        <a14:foregroundMark x1="95547" y1="61972" x2="94332" y2="61972"/>
                        <a14:foregroundMark x1="87045" y1="61972" x2="87045" y2="61972"/>
                        <a14:foregroundMark x1="76248" y1="63944" x2="69501" y2="65070"/>
                        <a14:foregroundMark x1="68151" y1="65634" x2="66532" y2="69014"/>
                        <a14:foregroundMark x1="66262" y1="72394" x2="60054" y2="75493"/>
                        <a14:foregroundMark x1="59649" y1="75634" x2="55331" y2="77324"/>
                        <a14:foregroundMark x1="51552" y1="78028" x2="50472" y2="79577"/>
                        <a14:foregroundMark x1="44939" y1="79577" x2="39136" y2="70423"/>
                        <a14:foregroundMark x1="31849" y1="51972" x2="31849" y2="50704"/>
                        <a14:foregroundMark x1="28880" y1="37465" x2="28610" y2="36620"/>
                        <a14:foregroundMark x1="20513" y1="24507" x2="20513" y2="24507"/>
                        <a14:foregroundMark x1="20378" y1="23099" x2="20378" y2="23099"/>
                        <a14:foregroundMark x1="19838" y1="23099" x2="19838" y2="23099"/>
                        <a14:foregroundMark x1="18758" y1="22676" x2="18758" y2="22676"/>
                        <a14:foregroundMark x1="17274" y1="21690" x2="17274" y2="21690"/>
                        <a14:foregroundMark x1="16599" y1="21690" x2="16599" y2="21690"/>
                        <a14:foregroundMark x1="15250" y1="21690" x2="14035" y2="21690"/>
                        <a14:foregroundMark x1="12686" y1="21972" x2="12686" y2="21972"/>
                        <a14:foregroundMark x1="12551" y1="22394" x2="12551" y2="22394"/>
                        <a14:foregroundMark x1="12281" y1="22676" x2="12281" y2="22676"/>
                        <a14:foregroundMark x1="11741" y1="23662" x2="11336" y2="24789"/>
                        <a14:foregroundMark x1="10931" y1="25352" x2="10931" y2="25352"/>
                        <a14:foregroundMark x1="10931" y1="25775" x2="10931" y2="25775"/>
                        <a14:foregroundMark x1="10931" y1="27042" x2="10931" y2="27746"/>
                        <a14:foregroundMark x1="11066" y1="28169" x2="11066" y2="28169"/>
                        <a14:foregroundMark x1="18893" y1="5352" x2="18893" y2="5352"/>
                        <a14:foregroundMark x1="18758" y1="5634" x2="18758" y2="5634"/>
                        <a14:foregroundMark x1="27260" y1="3239" x2="27260" y2="3239"/>
                        <a14:foregroundMark x1="28070" y1="3521" x2="28070" y2="3521"/>
                        <a14:foregroundMark x1="29555" y1="3944" x2="29555" y2="3944"/>
                        <a14:foregroundMark x1="30634" y1="5070" x2="30634" y2="5070"/>
                        <a14:foregroundMark x1="45344" y1="4225" x2="45344" y2="4225"/>
                        <a14:foregroundMark x1="45344" y1="4225" x2="45344" y2="4225"/>
                        <a14:foregroundMark x1="44669" y1="4225" x2="44669" y2="4225"/>
                        <a14:foregroundMark x1="44399" y1="4225" x2="44399" y2="42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8592" y="4540203"/>
            <a:ext cx="1711536" cy="1639934"/>
          </a:xfrm>
          <a:prstGeom prst="rect">
            <a:avLst/>
          </a:prstGeom>
        </p:spPr>
      </p:pic>
      <p:pic>
        <p:nvPicPr>
          <p:cNvPr id="2050" name="Picture 2" descr="가격 - Network Watcher | Microsoft Azure">
            <a:extLst>
              <a:ext uri="{FF2B5EF4-FFF2-40B4-BE49-F238E27FC236}">
                <a16:creationId xmlns:a16="http://schemas.microsoft.com/office/drawing/2014/main" id="{0248AB5B-C35A-4CD0-830F-3DD2E33D1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8" r="21685"/>
          <a:stretch/>
        </p:blipFill>
        <p:spPr bwMode="auto">
          <a:xfrm>
            <a:off x="8470425" y="2246923"/>
            <a:ext cx="1973869" cy="17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340531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684</Words>
  <Application>Microsoft Office PowerPoint</Application>
  <PresentationFormat>와이드스크린</PresentationFormat>
  <Paragraphs>110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HY엽서M</vt:lpstr>
      <vt:lpstr>Arial</vt:lpstr>
      <vt:lpstr>Wingdings</vt:lpstr>
      <vt:lpstr>DX시인과나</vt:lpstr>
      <vt:lpstr>Century Schoolbook</vt:lpstr>
      <vt:lpstr>Wingdings 2</vt:lpstr>
      <vt:lpstr>보기</vt:lpstr>
      <vt:lpstr>Our Walkie Talkie</vt:lpstr>
      <vt:lpstr>Table</vt:lpstr>
      <vt:lpstr>프로젝트 주제 및 구현 계획</vt:lpstr>
      <vt:lpstr>프로젝트 구조도</vt:lpstr>
      <vt:lpstr>팀원 별 역할 분담</vt:lpstr>
      <vt:lpstr>주 3회 모임</vt:lpstr>
      <vt:lpstr>주 3회 모임</vt:lpstr>
      <vt:lpstr>주 3회 모임</vt:lpstr>
      <vt:lpstr>프로젝트 사용 방법</vt:lpstr>
      <vt:lpstr>프로젝트 구현 시 발생했던 문제점</vt:lpstr>
      <vt:lpstr>프로젝트 구현 시 발생했던 문제점</vt:lpstr>
      <vt:lpstr>프로젝트 구현 시 발생했던 문제점</vt:lpstr>
      <vt:lpstr>프로젝트 구현 시 발생했던 문제점</vt:lpstr>
      <vt:lpstr>문제점 영상 #1</vt:lpstr>
      <vt:lpstr>최종 프로젝트 구현 내용</vt:lpstr>
      <vt:lpstr>주요 구현내용</vt:lpstr>
      <vt:lpstr>프로젝트 구현 결과 (영상 첨부)</vt:lpstr>
      <vt:lpstr>느낀 점</vt:lpstr>
      <vt:lpstr>끝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텀 프로젝트 결과발표</dc:title>
  <dc:creator>Administrator</dc:creator>
  <cp:lastModifiedBy>박서정</cp:lastModifiedBy>
  <cp:revision>35</cp:revision>
  <dcterms:created xsi:type="dcterms:W3CDTF">2021-12-04T16:09:54Z</dcterms:created>
  <dcterms:modified xsi:type="dcterms:W3CDTF">2021-12-05T14:38:04Z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